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62" r:id="rId2"/>
    <p:sldId id="285" r:id="rId3"/>
    <p:sldId id="283" r:id="rId4"/>
    <p:sldId id="284" r:id="rId5"/>
    <p:sldId id="274" r:id="rId6"/>
    <p:sldId id="271" r:id="rId7"/>
    <p:sldId id="272" r:id="rId8"/>
    <p:sldId id="287" r:id="rId9"/>
    <p:sldId id="273" r:id="rId10"/>
    <p:sldId id="276" r:id="rId11"/>
    <p:sldId id="286" r:id="rId12"/>
    <p:sldId id="307" r:id="rId13"/>
    <p:sldId id="308" r:id="rId14"/>
    <p:sldId id="304" r:id="rId15"/>
    <p:sldId id="305" r:id="rId16"/>
    <p:sldId id="275" r:id="rId17"/>
    <p:sldId id="280" r:id="rId18"/>
    <p:sldId id="266" r:id="rId19"/>
    <p:sldId id="288" r:id="rId20"/>
    <p:sldId id="301" r:id="rId21"/>
    <p:sldId id="264" r:id="rId22"/>
    <p:sldId id="294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42AFC-3CF2-41D6-BF8C-DE19C19DB4CA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4417-75AC-4E69-AB7F-77F500698F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53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07067" y="565689"/>
            <a:ext cx="7766936" cy="4582044"/>
          </a:xfrm>
        </p:spPr>
        <p:txBody>
          <a:bodyPr/>
          <a:lstStyle/>
          <a:p>
            <a:endParaRPr lang="pt-BR" b="1" dirty="0"/>
          </a:p>
          <a:p>
            <a:pPr algn="ctr"/>
            <a:r>
              <a:rPr lang="pt-BR" b="1" dirty="0" smtClean="0"/>
              <a:t>FORUM 2018</a:t>
            </a:r>
          </a:p>
          <a:p>
            <a:r>
              <a:rPr lang="pt-BR" b="1" dirty="0" smtClean="0"/>
              <a:t>DIRAD</a:t>
            </a:r>
            <a:endParaRPr lang="pt-BR" dirty="0"/>
          </a:p>
          <a:p>
            <a:r>
              <a:rPr lang="pt-BR" dirty="0"/>
              <a:t>Padronização nos processos;</a:t>
            </a:r>
          </a:p>
          <a:p>
            <a:r>
              <a:rPr lang="pt-BR" dirty="0"/>
              <a:t>Ferramentas de Gestão;</a:t>
            </a:r>
          </a:p>
          <a:p>
            <a:r>
              <a:rPr lang="pt-BR" dirty="0"/>
              <a:t>Controle de aquisições e saldos contratuais;</a:t>
            </a:r>
          </a:p>
          <a:p>
            <a:r>
              <a:rPr lang="pt-BR" dirty="0"/>
              <a:t>Publicações.</a:t>
            </a:r>
          </a:p>
          <a:p>
            <a:r>
              <a:rPr lang="pt-BR" i="1" dirty="0"/>
              <a:t>Tempo estimado para explanação: 01 (uma) </a:t>
            </a:r>
            <a:r>
              <a:rPr lang="pt-BR" i="1" dirty="0" smtClean="0"/>
              <a:t>hora</a:t>
            </a:r>
            <a:endParaRPr lang="pt-BR" dirty="0"/>
          </a:p>
          <a:p>
            <a:r>
              <a:rPr lang="pt-BR" i="1" dirty="0"/>
              <a:t>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8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66573"/>
            <a:ext cx="8596668" cy="5374790"/>
          </a:xfrm>
        </p:spPr>
        <p:txBody>
          <a:bodyPr/>
          <a:lstStyle/>
          <a:p>
            <a:r>
              <a:rPr lang="pt-BR" dirty="0" smtClean="0"/>
              <a:t>5 – </a:t>
            </a:r>
            <a:r>
              <a:rPr lang="pt-BR" b="1" dirty="0" smtClean="0"/>
              <a:t>Criar manuais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dirty="0"/>
              <a:t>Os manuais garantem que os processos continuem padronizados mesmo com mudanças de pessoal. 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5" y="2608371"/>
            <a:ext cx="2337971" cy="32882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382" y="2674834"/>
            <a:ext cx="2296200" cy="33018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337" y="2608372"/>
            <a:ext cx="2466644" cy="32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40935"/>
            <a:ext cx="8596668" cy="540042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6- </a:t>
            </a:r>
            <a:r>
              <a:rPr lang="pt-BR" b="1" dirty="0"/>
              <a:t>Definir calendário das contratações de maneira uniformizada com todas as unidades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b="1" dirty="0"/>
          </a:p>
          <a:p>
            <a:pPr>
              <a:buFontTx/>
              <a:buChar char="-"/>
            </a:pPr>
            <a:r>
              <a:rPr lang="pt-BR" dirty="0" smtClean="0"/>
              <a:t>calendário  executado </a:t>
            </a:r>
            <a:r>
              <a:rPr lang="pt-BR" dirty="0"/>
              <a:t>e controlado pelo setor de </a:t>
            </a:r>
            <a:r>
              <a:rPr lang="pt-BR" dirty="0" smtClean="0"/>
              <a:t>compras </a:t>
            </a:r>
            <a:r>
              <a:rPr lang="pt-BR" dirty="0"/>
              <a:t>da Reitoria IFRR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  Vide anexo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2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0"/>
            <a:ext cx="6219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082" y="304799"/>
            <a:ext cx="6935343" cy="65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    modelos da in 05 de 26 de maio de 2017</a:t>
            </a:r>
            <a:endParaRPr lang="pt-BR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4" y="1167265"/>
            <a:ext cx="3880529" cy="464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91" y="1250040"/>
            <a:ext cx="3855767" cy="448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3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0" y="547004"/>
            <a:ext cx="4125994" cy="534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36" y="857251"/>
            <a:ext cx="4212235" cy="52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2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7148"/>
            <a:ext cx="8596668" cy="48796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500" b="1" dirty="0" smtClean="0"/>
              <a:t>SUGESTOES DE PADRONIZAÇÃO NOS PROCESSOS DO IFRR</a:t>
            </a:r>
          </a:p>
          <a:p>
            <a:endParaRPr lang="pt-BR" sz="5500" b="1" dirty="0" smtClean="0"/>
          </a:p>
          <a:p>
            <a:r>
              <a:rPr lang="pt-BR" sz="5600" dirty="0"/>
              <a:t>1- REALIZAR UM LIVRO SEQUENCIAL ANUALMENTE NOS DAP´S e </a:t>
            </a:r>
            <a:r>
              <a:rPr lang="pt-BR" sz="5600" dirty="0" err="1"/>
              <a:t>Dirad</a:t>
            </a:r>
            <a:r>
              <a:rPr lang="pt-BR" sz="5600" dirty="0"/>
              <a:t> – Contendo as seguintes informações:  memorandos, minuta de ofício, ofício circular, contratos, termo aditivo, apostilamento etc.(incluir em cada item o nome de quem realizou o documento e a data</a:t>
            </a:r>
            <a:r>
              <a:rPr lang="pt-BR" sz="5600" dirty="0" smtClean="0"/>
              <a:t>).</a:t>
            </a:r>
            <a:endParaRPr lang="pt-BR" sz="5600" dirty="0"/>
          </a:p>
          <a:p>
            <a:r>
              <a:rPr lang="pt-BR" sz="5600" dirty="0"/>
              <a:t>2- Realizar um </a:t>
            </a:r>
            <a:r>
              <a:rPr lang="pt-BR" sz="5600" dirty="0" err="1"/>
              <a:t>check</a:t>
            </a:r>
            <a:r>
              <a:rPr lang="pt-BR" sz="5600" dirty="0"/>
              <a:t> </a:t>
            </a:r>
            <a:r>
              <a:rPr lang="pt-BR" sz="5600" dirty="0" err="1"/>
              <a:t>list</a:t>
            </a:r>
            <a:r>
              <a:rPr lang="pt-BR" sz="5600" dirty="0"/>
              <a:t> padrão para todos os procedimentos do setor</a:t>
            </a:r>
            <a:r>
              <a:rPr lang="pt-BR" sz="5600" dirty="0" smtClean="0"/>
              <a:t>.</a:t>
            </a:r>
            <a:endParaRPr lang="pt-BR" sz="5600" dirty="0"/>
          </a:p>
          <a:p>
            <a:r>
              <a:rPr lang="pt-BR" sz="5600" dirty="0"/>
              <a:t>3- Ainda na abertura dos </a:t>
            </a:r>
            <a:r>
              <a:rPr lang="pt-BR" sz="5600" dirty="0" smtClean="0"/>
              <a:t>processos, </a:t>
            </a:r>
            <a:r>
              <a:rPr lang="pt-BR" sz="5600" dirty="0"/>
              <a:t>iniciá-lo com o </a:t>
            </a:r>
            <a:r>
              <a:rPr lang="pt-BR" sz="5600" b="1" dirty="0" err="1"/>
              <a:t>Check</a:t>
            </a:r>
            <a:r>
              <a:rPr lang="pt-BR" sz="5600" b="1" dirty="0"/>
              <a:t> </a:t>
            </a:r>
            <a:r>
              <a:rPr lang="pt-BR" sz="5600" b="1" dirty="0" err="1"/>
              <a:t>list</a:t>
            </a:r>
            <a:r>
              <a:rPr lang="pt-BR" sz="5600" b="1" dirty="0"/>
              <a:t> </a:t>
            </a:r>
            <a:r>
              <a:rPr lang="pt-BR" sz="5600" dirty="0"/>
              <a:t>modelo da AGU, </a:t>
            </a:r>
            <a:r>
              <a:rPr lang="pt-BR" sz="5600" dirty="0" smtClean="0"/>
              <a:t>e inseri-lo no início e  </a:t>
            </a:r>
            <a:r>
              <a:rPr lang="pt-BR" sz="5600" dirty="0"/>
              <a:t>ao final de cada procedimento realizado </a:t>
            </a:r>
            <a:r>
              <a:rPr lang="pt-BR" sz="5600" dirty="0" err="1"/>
              <a:t>ex</a:t>
            </a:r>
            <a:r>
              <a:rPr lang="pt-BR" sz="5600" dirty="0"/>
              <a:t>: ( início de contratação, prorrogação de contrato, acréscimos e supressões etc.)</a:t>
            </a:r>
          </a:p>
          <a:p>
            <a:r>
              <a:rPr lang="pt-BR" sz="5600" dirty="0"/>
              <a:t>4- definir equipes para </a:t>
            </a:r>
            <a:r>
              <a:rPr lang="pt-BR" sz="5600" b="1" dirty="0"/>
              <a:t>criar manuais </a:t>
            </a:r>
            <a:r>
              <a:rPr lang="pt-BR" sz="5600" dirty="0"/>
              <a:t>para toda a instituição: </a:t>
            </a:r>
            <a:r>
              <a:rPr lang="pt-BR" sz="5600" dirty="0" err="1"/>
              <a:t>ex</a:t>
            </a:r>
            <a:r>
              <a:rPr lang="pt-BR" sz="5600" dirty="0"/>
              <a:t> (fiscalização de contratos, contratações publicas </a:t>
            </a:r>
            <a:r>
              <a:rPr lang="pt-BR" sz="5600" dirty="0" err="1"/>
              <a:t>etc</a:t>
            </a:r>
            <a:r>
              <a:rPr lang="pt-BR" sz="5600" dirty="0"/>
              <a:t>), de modo que o conteúdo seja dinâmico e de fácil compreensão.</a:t>
            </a:r>
          </a:p>
          <a:p>
            <a:r>
              <a:rPr lang="pt-BR" sz="5600" dirty="0"/>
              <a:t>5- R</a:t>
            </a:r>
            <a:r>
              <a:rPr lang="pt-BR" sz="5600" dirty="0" smtClean="0"/>
              <a:t>epassar </a:t>
            </a:r>
            <a:r>
              <a:rPr lang="pt-BR" sz="5600" dirty="0"/>
              <a:t>um processo para outro </a:t>
            </a:r>
            <a:r>
              <a:rPr lang="pt-BR" sz="5600" dirty="0" smtClean="0"/>
              <a:t>setor somente </a:t>
            </a:r>
            <a:r>
              <a:rPr lang="pt-BR" sz="5600" dirty="0"/>
              <a:t>quando recebe-lo efetivamente no sistema. E o servidor que </a:t>
            </a:r>
            <a:r>
              <a:rPr lang="pt-BR" sz="5600" dirty="0" smtClean="0"/>
              <a:t>que estiver de posse do </a:t>
            </a:r>
            <a:r>
              <a:rPr lang="pt-BR" sz="5600" dirty="0"/>
              <a:t>processo deverá estar atento para que no instante que recebe o processo, dar </a:t>
            </a:r>
            <a:r>
              <a:rPr lang="pt-BR" sz="5600" dirty="0" smtClean="0"/>
              <a:t>baixa pelo </a:t>
            </a:r>
            <a:r>
              <a:rPr lang="pt-BR" sz="5600" dirty="0"/>
              <a:t>suap, assim, todos os servidores saberão exatamente onde e quanto tempo o processo passou em cada setor. Essa tarefa de receber os processos poderá ser delegada a uma só pessoa do setor e na falta desta, definir substituto</a:t>
            </a:r>
            <a:r>
              <a:rPr lang="pt-BR" sz="5600" dirty="0" smtClean="0"/>
              <a:t>.</a:t>
            </a:r>
          </a:p>
          <a:p>
            <a:r>
              <a:rPr lang="pt-BR" sz="5600" dirty="0" smtClean="0"/>
              <a:t>6-Usar todos os modelos prontos disponíveis nos anexos da IN 05.(ordem de serviços, formalização da demanda, mapa de risco, IMR – </a:t>
            </a:r>
            <a:r>
              <a:rPr lang="pt-BR" sz="5600" dirty="0" err="1" smtClean="0"/>
              <a:t>Indice</a:t>
            </a:r>
            <a:r>
              <a:rPr lang="pt-BR" sz="5600" dirty="0" smtClean="0"/>
              <a:t> de medição por resultado etc...</a:t>
            </a:r>
          </a:p>
          <a:p>
            <a:endParaRPr lang="pt-BR" sz="5600" b="1" dirty="0"/>
          </a:p>
          <a:p>
            <a:pPr marL="0" indent="0">
              <a:buNone/>
            </a:pPr>
            <a:r>
              <a:rPr lang="pt-BR" sz="5600" b="1" dirty="0" smtClean="0"/>
              <a:t>Resultado </a:t>
            </a:r>
            <a:r>
              <a:rPr lang="pt-BR" sz="5600" b="1" dirty="0"/>
              <a:t>esperado</a:t>
            </a:r>
            <a:r>
              <a:rPr lang="pt-BR" sz="5600" dirty="0"/>
              <a:t>: reduzir o tempo de busca do documento e dar transparência e celeridade nas informações</a:t>
            </a:r>
            <a:r>
              <a:rPr lang="pt-BR" sz="3700" dirty="0"/>
              <a:t>.</a:t>
            </a:r>
          </a:p>
          <a:p>
            <a:endParaRPr lang="pt-BR" sz="3700" dirty="0"/>
          </a:p>
        </p:txBody>
      </p:sp>
    </p:spTree>
    <p:extLst>
      <p:ext uri="{BB962C8B-B14F-4D97-AF65-F5344CB8AC3E}">
        <p14:creationId xmlns:p14="http://schemas.microsoft.com/office/powerpoint/2010/main" val="10901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273"/>
          </a:xfrm>
        </p:spPr>
        <p:txBody>
          <a:bodyPr>
            <a:normAutofit/>
          </a:bodyPr>
          <a:lstStyle/>
          <a:p>
            <a:r>
              <a:rPr lang="pt-BR" sz="1600" dirty="0" smtClean="0"/>
              <a:t>POR QUE TEMOS O DEVER PADRONIZAR PROCESSOS E REALIZAR ESTUDOS INTERNOS PARA DEFINIR OS PONTOS FRACOS E FORTES NA ADMINISTRAÇÃO?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791" y="171620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Respostas:  </a:t>
            </a:r>
          </a:p>
          <a:p>
            <a:r>
              <a:rPr lang="pt-BR" dirty="0" smtClean="0"/>
              <a:t>CUMPRIR A META DEFINIDA NA MISSAO E VISAO DO IFRR.</a:t>
            </a:r>
          </a:p>
          <a:p>
            <a:r>
              <a:rPr lang="pt-BR" dirty="0" smtClean="0"/>
              <a:t>MELHORAR A MANEIRA DE TRABALHAR COM AS CONTRATAÇÕES E DAR UMA RESPOSTA MAIS POSITIVA PARA O PUBLICO USUÁRIO.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01320" y="463527"/>
            <a:ext cx="8596668" cy="1001064"/>
          </a:xfrm>
        </p:spPr>
        <p:txBody>
          <a:bodyPr>
            <a:normAutofit fontScale="85000" lnSpcReduction="20000"/>
          </a:bodyPr>
          <a:lstStyle/>
          <a:p>
            <a:pPr algn="ctr"/>
            <a:endParaRPr lang="pt-BR" sz="3600" dirty="0" smtClean="0"/>
          </a:p>
          <a:p>
            <a:pPr algn="ctr"/>
            <a:r>
              <a:rPr lang="pt-BR" sz="3600" dirty="0" smtClean="0"/>
              <a:t>  PADRONIZAÇÃO NOS PROCESSOS</a:t>
            </a:r>
            <a:endParaRPr lang="pt-BR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564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564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" y="2012748"/>
            <a:ext cx="3872126" cy="26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05" y="1990241"/>
            <a:ext cx="44291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471488"/>
            <a:ext cx="1301115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CONTROLE DE SALDO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27" y="1580924"/>
            <a:ext cx="8596668" cy="1725611"/>
          </a:xfrm>
        </p:spPr>
        <p:txBody>
          <a:bodyPr/>
          <a:lstStyle/>
          <a:p>
            <a:r>
              <a:rPr lang="pt-BR" dirty="0" smtClean="0"/>
              <a:t>VIDE PLANILHA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29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5376"/>
          </a:xfrm>
        </p:spPr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Ferramentas de gestão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93719"/>
            <a:ext cx="8596668" cy="394764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MATRIZ SWOT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b="1" dirty="0" err="1" smtClean="0"/>
              <a:t>Strenghts</a:t>
            </a:r>
            <a:r>
              <a:rPr lang="pt-BR" dirty="0" smtClean="0"/>
              <a:t> (pontos fortes), </a:t>
            </a:r>
            <a:r>
              <a:rPr lang="pt-BR" b="1" dirty="0" smtClean="0"/>
              <a:t>Weaknesses </a:t>
            </a:r>
            <a:r>
              <a:rPr lang="pt-BR" dirty="0" smtClean="0"/>
              <a:t>(pontos fracos), </a:t>
            </a:r>
            <a:r>
              <a:rPr lang="pt-BR" b="1" dirty="0" smtClean="0"/>
              <a:t>Oportunities</a:t>
            </a:r>
            <a:r>
              <a:rPr lang="pt-BR" dirty="0" smtClean="0"/>
              <a:t> (oportunidades) e </a:t>
            </a:r>
            <a:r>
              <a:rPr lang="pt-BR" b="1" dirty="0" smtClean="0"/>
              <a:t>Threats</a:t>
            </a:r>
            <a:r>
              <a:rPr lang="pt-BR" dirty="0" smtClean="0"/>
              <a:t> (ameaças).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6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95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  Convocação </a:t>
            </a:r>
            <a:r>
              <a:rPr lang="pt-BR" b="1" dirty="0"/>
              <a:t>para reunião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45029" y="1698171"/>
            <a:ext cx="8098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Data </a:t>
            </a:r>
            <a:r>
              <a:rPr lang="pt-BR" dirty="0"/>
              <a:t>Prevista: 15 </a:t>
            </a:r>
            <a:r>
              <a:rPr lang="pt-BR" dirty="0" smtClean="0"/>
              <a:t>dias</a:t>
            </a:r>
          </a:p>
          <a:p>
            <a:endParaRPr lang="pt-BR" dirty="0"/>
          </a:p>
          <a:p>
            <a:r>
              <a:rPr lang="pt-BR" dirty="0"/>
              <a:t>*</a:t>
            </a:r>
            <a:r>
              <a:rPr lang="pt-BR" dirty="0" smtClean="0"/>
              <a:t>Utilização </a:t>
            </a:r>
            <a:r>
              <a:rPr lang="pt-BR" dirty="0"/>
              <a:t>por </a:t>
            </a:r>
            <a:r>
              <a:rPr lang="pt-BR" dirty="0" smtClean="0"/>
              <a:t>campi</a:t>
            </a:r>
          </a:p>
          <a:p>
            <a:endParaRPr lang="pt-BR" dirty="0"/>
          </a:p>
          <a:p>
            <a:r>
              <a:rPr lang="pt-BR" dirty="0" smtClean="0"/>
              <a:t>*Conteúdos publicados</a:t>
            </a:r>
          </a:p>
          <a:p>
            <a:endParaRPr lang="pt-BR" dirty="0"/>
          </a:p>
          <a:p>
            <a:r>
              <a:rPr lang="pt-BR" dirty="0" smtClean="0"/>
              <a:t>*Possibilidade </a:t>
            </a:r>
            <a:r>
              <a:rPr lang="pt-BR" dirty="0"/>
              <a:t>de redução dos gastos com </a:t>
            </a:r>
            <a:r>
              <a:rPr lang="pt-BR" dirty="0" smtClean="0"/>
              <a:t>publicação</a:t>
            </a:r>
          </a:p>
          <a:p>
            <a:endParaRPr lang="pt-BR" dirty="0"/>
          </a:p>
          <a:p>
            <a:r>
              <a:rPr lang="pt-BR" dirty="0"/>
              <a:t>http://portal.imprensanacional.gov.br/legislacao-de-publicacao</a:t>
            </a:r>
          </a:p>
        </p:txBody>
      </p:sp>
    </p:spTree>
    <p:extLst>
      <p:ext uri="{BB962C8B-B14F-4D97-AF65-F5344CB8AC3E}">
        <p14:creationId xmlns:p14="http://schemas.microsoft.com/office/powerpoint/2010/main" val="58643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5" y="546932"/>
            <a:ext cx="9656747" cy="5828232"/>
          </a:xfrm>
        </p:spPr>
      </p:pic>
    </p:spTree>
    <p:extLst>
      <p:ext uri="{BB962C8B-B14F-4D97-AF65-F5344CB8AC3E}">
        <p14:creationId xmlns:p14="http://schemas.microsoft.com/office/powerpoint/2010/main" val="415358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 smtClean="0"/>
              <a:t>FIM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6531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945" y="267767"/>
            <a:ext cx="8887626" cy="740636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Analise SWOT (FOFA) a ser realizada nos departamentos de administração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19" name="Espaço Reservado para Conteúdo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6018275"/>
              </p:ext>
            </p:extLst>
          </p:nvPr>
        </p:nvGraphicFramePr>
        <p:xfrm>
          <a:off x="591876" y="1068224"/>
          <a:ext cx="930415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763"/>
                <a:gridCol w="3683238"/>
                <a:gridCol w="3854153"/>
              </a:tblGrid>
              <a:tr h="32102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Forças (Strengths)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Fraquezas (Weaknesses)</a:t>
                      </a:r>
                      <a:endParaRPr lang="pt-BR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337075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FATORES INTERNOS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algn="just"/>
                      <a:r>
                        <a:rPr lang="pt-BR" sz="1200" dirty="0" smtClean="0"/>
                        <a:t>1</a:t>
                      </a:r>
                      <a:r>
                        <a:rPr lang="pt-BR" dirty="0" smtClean="0"/>
                        <a:t>- </a:t>
                      </a:r>
                      <a:r>
                        <a:rPr lang="pt-BR" sz="1200" dirty="0" smtClean="0"/>
                        <a:t>CONSEGUIR</a:t>
                      </a:r>
                      <a:r>
                        <a:rPr lang="pt-BR" sz="1200" baseline="0" dirty="0" smtClean="0"/>
                        <a:t> MANTER</a:t>
                      </a:r>
                      <a:r>
                        <a:rPr lang="pt-BR" sz="1200" dirty="0" smtClean="0"/>
                        <a:t> OS</a:t>
                      </a:r>
                      <a:r>
                        <a:rPr lang="pt-BR" sz="1200" baseline="0" dirty="0" smtClean="0"/>
                        <a:t> SERVIÇOS ESSENCIAIS FUNCIONANDO NA INSTITUIÇÃO. (ENERGIA, TELEFONE, LIMPEZA E VIGILANCIA ETC).</a:t>
                      </a:r>
                    </a:p>
                    <a:p>
                      <a:pPr algn="just"/>
                      <a:endParaRPr lang="pt-BR" sz="1200" baseline="0" dirty="0" smtClean="0"/>
                    </a:p>
                    <a:p>
                      <a:pPr algn="just"/>
                      <a:endParaRPr lang="pt-BR" sz="1200" baseline="0" dirty="0" smtClean="0"/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200" baseline="0" dirty="0" smtClean="0"/>
                    </a:p>
                    <a:p>
                      <a:pPr algn="just"/>
                      <a:endParaRPr lang="pt-BR" sz="1200" dirty="0" smtClean="0"/>
                    </a:p>
                    <a:p>
                      <a:pPr algn="just"/>
                      <a:r>
                        <a:rPr lang="pt-BR" sz="1200" dirty="0" smtClean="0"/>
                        <a:t>2- A</a:t>
                      </a:r>
                      <a:r>
                        <a:rPr lang="pt-BR" sz="1200" baseline="0" dirty="0" smtClean="0"/>
                        <a:t> INSTITUIÇÃO NEM SEMPRE CONSEGUE  CONTRATAR UMA EMPRESA QUE ATENDA 100% AS NECESSIDADES DO IFRR.</a:t>
                      </a:r>
                    </a:p>
                    <a:p>
                      <a:pPr algn="just"/>
                      <a:endParaRPr lang="pt-BR" sz="1200" baseline="0" dirty="0" smtClean="0"/>
                    </a:p>
                    <a:p>
                      <a:pPr algn="just"/>
                      <a:r>
                        <a:rPr lang="pt-BR" sz="1200" baseline="0" dirty="0" smtClean="0"/>
                        <a:t>3- FALTA PADRONIZAÇÃO NAS CONTRATAÇÕES.</a:t>
                      </a:r>
                    </a:p>
                    <a:p>
                      <a:pPr algn="just"/>
                      <a:endParaRPr lang="pt-BR" sz="1200" baseline="0" dirty="0" smtClean="0"/>
                    </a:p>
                    <a:p>
                      <a:pPr algn="just"/>
                      <a:r>
                        <a:rPr lang="pt-BR" sz="1200" baseline="0" dirty="0" smtClean="0"/>
                        <a:t>4- EXISTEM FALHAS NOS PLANEJAMENTOS DAS CONTRATAÇÕES.</a:t>
                      </a:r>
                    </a:p>
                    <a:p>
                      <a:pPr algn="just"/>
                      <a:endParaRPr lang="pt-BR" sz="1200" baseline="0" dirty="0" smtClean="0"/>
                    </a:p>
                    <a:p>
                      <a:pPr algn="just"/>
                      <a:r>
                        <a:rPr lang="pt-BR" sz="1200" baseline="0" dirty="0" smtClean="0"/>
                        <a:t>5- EXISTEM PESSOAS NOS SETORES QUE NÃO SE ENVOLVEM ADEQUADAMENTE NOS PROCESSOS PARA QUE ELES TENHAM MELHORES RESULTADOS. </a:t>
                      </a:r>
                    </a:p>
                    <a:p>
                      <a:pPr algn="just"/>
                      <a:endParaRPr lang="pt-BR" sz="1200" baseline="0" dirty="0" smtClean="0"/>
                    </a:p>
                    <a:p>
                      <a:pPr algn="just"/>
                      <a:r>
                        <a:rPr lang="pt-BR" sz="1200" baseline="0" dirty="0" smtClean="0"/>
                        <a:t>6- ROTATIVIDADE ENTRE OS SERVIDORES.</a:t>
                      </a:r>
                    </a:p>
                    <a:p>
                      <a:pPr algn="just"/>
                      <a:endParaRPr lang="pt-BR" sz="1200" baseline="0" dirty="0" smtClean="0"/>
                    </a:p>
                    <a:p>
                      <a:endParaRPr lang="pt-BR" sz="1200" baseline="0" dirty="0" smtClean="0"/>
                    </a:p>
                    <a:p>
                      <a:endParaRPr lang="pt-BR" sz="1200" baseline="0" dirty="0" smtClean="0"/>
                    </a:p>
                    <a:p>
                      <a:endParaRPr lang="pt-BR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707235"/>
              </p:ext>
            </p:extLst>
          </p:nvPr>
        </p:nvGraphicFramePr>
        <p:xfrm>
          <a:off x="403869" y="957130"/>
          <a:ext cx="9187806" cy="391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66"/>
                <a:gridCol w="3902397"/>
                <a:gridCol w="4056343"/>
              </a:tblGrid>
              <a:tr h="4071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Oportunidades (Oportunities)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Ameaças (Threats)</a:t>
                      </a:r>
                      <a:endParaRPr lang="pt-BR" dirty="0"/>
                    </a:p>
                  </a:txBody>
                  <a:tcPr/>
                </a:tc>
              </a:tr>
              <a:tr h="279158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FATORES</a:t>
                      </a:r>
                      <a:r>
                        <a:rPr lang="pt-BR" sz="1200" baseline="0" dirty="0" smtClean="0"/>
                        <a:t> EXTERNOS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 smtClean="0"/>
                        <a:t>1</a:t>
                      </a:r>
                      <a:r>
                        <a:rPr lang="pt-BR" dirty="0" smtClean="0"/>
                        <a:t>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sz="1200" baseline="0" dirty="0" smtClean="0"/>
                        <a:t>CURSOS DE CAPACITAÇÃO QUE SÃO CAPAZES DE MELHORAR O DESEMPENHO DOS SERVIDORES</a:t>
                      </a:r>
                      <a:r>
                        <a:rPr lang="pt-BR" baseline="0" dirty="0" smtClean="0"/>
                        <a:t>. </a:t>
                      </a:r>
                      <a:endParaRPr lang="pt-BR" sz="1200" baseline="0" dirty="0" smtClean="0"/>
                    </a:p>
                    <a:p>
                      <a:pPr algn="just"/>
                      <a:endParaRPr lang="pt-BR" baseline="0" dirty="0" smtClean="0"/>
                    </a:p>
                    <a:p>
                      <a:pPr algn="just"/>
                      <a:r>
                        <a:rPr lang="pt-BR" sz="1200" baseline="0" dirty="0" smtClean="0"/>
                        <a:t>2</a:t>
                      </a:r>
                      <a:r>
                        <a:rPr lang="pt-BR" baseline="0" dirty="0" smtClean="0"/>
                        <a:t>- </a:t>
                      </a:r>
                      <a:r>
                        <a:rPr lang="pt-BR" sz="1200" baseline="0" dirty="0" smtClean="0"/>
                        <a:t>PUBLICAÇÃO DE INSTRUÇÕES NORMATIVAS QUE DETERMINAM COMO DEVEM SER REALIZADAS AS CONTRATAÇÕES DE MANEIRA PADRONIZADA, UM EXEMPLO: IN 05 DE 26 DE MAIO DE 2017</a:t>
                      </a:r>
                      <a:r>
                        <a:rPr lang="pt-BR" baseline="0" dirty="0" smtClean="0"/>
                        <a:t>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 smtClean="0"/>
                        <a:t>1</a:t>
                      </a:r>
                      <a:r>
                        <a:rPr lang="pt-BR" sz="1800" baseline="0" dirty="0" smtClean="0"/>
                        <a:t>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sz="1200" baseline="0" dirty="0" smtClean="0"/>
                        <a:t>FALTA DE RECURSOS ORÇAMENTÁRIOS PARA REALIZAÇÃO DOS CURSOS DE CAPACITAÇÃO. NEM SEMPRE OS SERVIDORES CONSEGUEM REALIZAR OS CURSOS PROGRAMADOS.</a:t>
                      </a:r>
                    </a:p>
                    <a:p>
                      <a:endParaRPr lang="pt-BR" sz="1200" baseline="0" dirty="0" smtClean="0"/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3- AS NORMATIVAS NÃO SEREM CUMPRIDAS E HAVER PENALIZAÇÃO PELOS ORGAOS FISCALIZADORES.</a:t>
                      </a:r>
                    </a:p>
                    <a:p>
                      <a:endParaRPr lang="pt-BR" sz="1200" baseline="0" dirty="0" smtClean="0"/>
                    </a:p>
                    <a:p>
                      <a:r>
                        <a:rPr lang="pt-BR" sz="1200" baseline="0" dirty="0" smtClean="0"/>
                        <a:t>4-FALHAS INTERNAS IMPACTAR NO INDICE DE ALUNOS QUE ENTRAM NA INSTITUIÇÃO.</a:t>
                      </a:r>
                    </a:p>
                  </a:txBody>
                  <a:tcPr/>
                </a:tc>
              </a:tr>
              <a:tr h="72092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PADRONIZAÇÃO NOS PROCESSOS ADMINISTRATIVOS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7" y="2010032"/>
            <a:ext cx="4778356" cy="34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50" y="2010032"/>
            <a:ext cx="4968831" cy="3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55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409913"/>
            <a:ext cx="9321245" cy="396524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IMPORTANCIA DA PADRONIZAÇÃO DE PROCESSOS DENTRO DAS INSTITUIÇÕES PÚBLICAS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b="1" dirty="0"/>
              <a:t>padronização</a:t>
            </a:r>
            <a:r>
              <a:rPr lang="pt-BR" dirty="0"/>
              <a:t> </a:t>
            </a:r>
            <a:r>
              <a:rPr lang="pt-BR" b="1" dirty="0"/>
              <a:t>de processos</a:t>
            </a:r>
            <a:r>
              <a:rPr lang="pt-BR" dirty="0"/>
              <a:t> organiza o fluxo de trabalho, ajudando no aumento da produtividade e na qualidade dos </a:t>
            </a:r>
            <a:r>
              <a:rPr lang="pt-BR" dirty="0" smtClean="0"/>
              <a:t>produtos e serviços ofertados.</a:t>
            </a:r>
            <a:endParaRPr lang="pt-BR" dirty="0"/>
          </a:p>
          <a:p>
            <a:r>
              <a:rPr lang="pt-BR" b="1" dirty="0" smtClean="0"/>
              <a:t>Aumenta </a:t>
            </a:r>
            <a:r>
              <a:rPr lang="pt-BR" b="1" dirty="0"/>
              <a:t>a produtividade</a:t>
            </a:r>
            <a:r>
              <a:rPr lang="pt-BR" dirty="0" smtClean="0"/>
              <a:t>:</a:t>
            </a:r>
            <a:endParaRPr lang="pt-BR" dirty="0"/>
          </a:p>
          <a:p>
            <a:r>
              <a:rPr lang="pt-BR" b="1" dirty="0" smtClean="0"/>
              <a:t>Otimiza </a:t>
            </a:r>
            <a:r>
              <a:rPr lang="pt-BR" b="1" dirty="0"/>
              <a:t>o tempo</a:t>
            </a:r>
            <a:r>
              <a:rPr lang="pt-BR" dirty="0"/>
              <a:t>: </a:t>
            </a:r>
          </a:p>
          <a:p>
            <a:r>
              <a:rPr lang="pt-BR" b="1" dirty="0" smtClean="0"/>
              <a:t>Gerencia </a:t>
            </a:r>
            <a:r>
              <a:rPr lang="pt-BR" b="1" dirty="0"/>
              <a:t>os riscos</a:t>
            </a:r>
            <a:r>
              <a:rPr lang="pt-BR" dirty="0"/>
              <a:t>: </a:t>
            </a:r>
          </a:p>
          <a:p>
            <a:r>
              <a:rPr lang="pt-BR" b="1" dirty="0" smtClean="0"/>
              <a:t>Promove </a:t>
            </a:r>
            <a:r>
              <a:rPr lang="pt-BR" b="1" dirty="0"/>
              <a:t>a utilização adequada dos recursos</a:t>
            </a:r>
            <a:r>
              <a:rPr lang="pt-BR" dirty="0"/>
              <a:t>: </a:t>
            </a:r>
          </a:p>
          <a:p>
            <a:r>
              <a:rPr lang="pt-BR" b="1" dirty="0"/>
              <a:t>Aumentar a qualidade dos </a:t>
            </a:r>
            <a:r>
              <a:rPr lang="pt-BR" b="1" dirty="0" smtClean="0"/>
              <a:t>produtos/serviços</a:t>
            </a:r>
            <a:r>
              <a:rPr lang="pt-BR" dirty="0" smtClean="0"/>
              <a:t>: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9914" y="1241989"/>
            <a:ext cx="8596668" cy="535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Uniformização de produtos serviços e atividades, 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idealmente é conduzida através de trabalhos que representam a melhor forma de execução de um trabalho, considerando a maneira mais segura, fácil, barata e confiável de um operador garantir a qualidade.</a:t>
            </a:r>
          </a:p>
        </p:txBody>
      </p:sp>
    </p:spTree>
    <p:extLst>
      <p:ext uri="{BB962C8B-B14F-4D97-AF65-F5344CB8AC3E}">
        <p14:creationId xmlns:p14="http://schemas.microsoft.com/office/powerpoint/2010/main" val="42462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deve ser feita a padronização?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1 </a:t>
            </a:r>
            <a:r>
              <a:rPr lang="pt-BR" sz="2000" dirty="0" smtClean="0"/>
              <a:t>– </a:t>
            </a:r>
            <a:r>
              <a:rPr lang="pt-BR" sz="2000" b="1" dirty="0"/>
              <a:t>C</a:t>
            </a:r>
            <a:r>
              <a:rPr lang="pt-BR" sz="2000" b="1" dirty="0" smtClean="0"/>
              <a:t>omunicar a equipe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motivar a equipe e explicar de maneira transparente a importância dos novos procedimentos a serem adotados. Cabe aqui informar da importância de usar o plano de ação 5W2H.(O QUE, QUEM,</a:t>
            </a:r>
            <a:r>
              <a:rPr lang="pt-BR" dirty="0"/>
              <a:t> </a:t>
            </a:r>
            <a:r>
              <a:rPr lang="pt-BR" dirty="0" smtClean="0"/>
              <a:t>PORQUE, ONDE, QUANDO, COMO FAZER, QUANTO CUSTA).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2- </a:t>
            </a:r>
            <a:r>
              <a:rPr lang="pt-BR" sz="2000" b="1" dirty="0" smtClean="0"/>
              <a:t>Fazer o mapeamento dos processos</a:t>
            </a:r>
          </a:p>
          <a:p>
            <a:pPr marL="0" indent="0">
              <a:buNone/>
            </a:pPr>
            <a:r>
              <a:rPr lang="pt-BR" dirty="0" smtClean="0"/>
              <a:t>Registrar como os tramites são feitos atualmente (abertura de processos, novas contratações, prorrogações contratuais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sz="2000" b="1" dirty="0" smtClean="0"/>
              <a:t>3-</a:t>
            </a:r>
            <a:r>
              <a:rPr lang="pt-BR" sz="2000" b="1" dirty="0"/>
              <a:t>Padronizar e documentar os processos e repassar para a sua equipe</a:t>
            </a:r>
          </a:p>
          <a:p>
            <a:pPr marL="0" indent="0">
              <a:buNone/>
            </a:pPr>
            <a:r>
              <a:rPr lang="pt-BR" sz="2000" dirty="0"/>
              <a:t>O documento utilizado para desenhar o processo (fluxograma</a:t>
            </a:r>
            <a:r>
              <a:rPr lang="pt-BR" sz="2000" dirty="0" smtClean="0"/>
              <a:t>, </a:t>
            </a:r>
            <a:r>
              <a:rPr lang="pt-BR" sz="2000" i="1" dirty="0" err="1"/>
              <a:t>checklist</a:t>
            </a:r>
            <a:r>
              <a:rPr lang="pt-BR" sz="2000" dirty="0"/>
              <a:t> </a:t>
            </a:r>
            <a:r>
              <a:rPr lang="pt-BR" sz="2000" dirty="0" err="1"/>
              <a:t>etc</a:t>
            </a:r>
            <a:r>
              <a:rPr lang="pt-BR" sz="2000" dirty="0" smtClean="0"/>
              <a:t>). </a:t>
            </a:r>
          </a:p>
          <a:p>
            <a:pPr marL="0" indent="0">
              <a:buNone/>
            </a:pPr>
            <a:r>
              <a:rPr lang="pt-BR" dirty="0" smtClean="0"/>
              <a:t>Demonstre </a:t>
            </a:r>
            <a:r>
              <a:rPr lang="pt-BR" dirty="0"/>
              <a:t>o passo a passo do processo padronizado para a equipe e coloque-o em um local acessível, para que todos possam consultar quando preciso.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0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planilha para executar plano de ação.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45"/>
                <a:gridCol w="1228045"/>
                <a:gridCol w="1228045"/>
                <a:gridCol w="1228045"/>
                <a:gridCol w="1228045"/>
                <a:gridCol w="1228045"/>
                <a:gridCol w="12280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que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porque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onde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quando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Como fazer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Quanto custa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90556"/>
            <a:ext cx="8851227" cy="6204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4- </a:t>
            </a:r>
            <a:r>
              <a:rPr lang="pt-BR" sz="2000" b="1" dirty="0" smtClean="0"/>
              <a:t>Definir </a:t>
            </a:r>
            <a:r>
              <a:rPr lang="pt-BR" sz="2000" b="1" dirty="0"/>
              <a:t>indicadores de </a:t>
            </a:r>
            <a:r>
              <a:rPr lang="pt-BR" sz="2000" b="1" dirty="0" smtClean="0"/>
              <a:t>desempenho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Um indicador de desempenho </a:t>
            </a:r>
            <a:r>
              <a:rPr lang="pt-BR" sz="2000" dirty="0" smtClean="0"/>
              <a:t>indicado </a:t>
            </a:r>
            <a:r>
              <a:rPr lang="pt-BR" sz="2000" dirty="0"/>
              <a:t>é o </a:t>
            </a:r>
            <a:r>
              <a:rPr lang="pt-BR" sz="2000" b="1" dirty="0"/>
              <a:t>índice de conformidade dos processos</a:t>
            </a:r>
            <a:r>
              <a:rPr lang="pt-BR" sz="2000" dirty="0"/>
              <a:t>, que mostra se as etapas estão sendo cumpridas no prazo e dentro dos padrões de qualidade </a:t>
            </a:r>
            <a:r>
              <a:rPr lang="pt-BR" sz="2000" dirty="0" smtClean="0"/>
              <a:t>desejados. </a:t>
            </a:r>
          </a:p>
          <a:p>
            <a:r>
              <a:rPr lang="pt-BR" sz="2000" dirty="0" smtClean="0"/>
              <a:t>Outra sugestão é o </a:t>
            </a:r>
            <a:r>
              <a:rPr lang="pt-BR" sz="2000" b="1" dirty="0" smtClean="0"/>
              <a:t>Índice de satisfação do publico usuário</a:t>
            </a:r>
            <a:r>
              <a:rPr lang="pt-BR" sz="2000" dirty="0" smtClean="0"/>
              <a:t> dos serviços prestados. Este poderá ser usado em processos do tipo: </a:t>
            </a:r>
            <a:r>
              <a:rPr lang="pt-BR" sz="2000" b="1" dirty="0" smtClean="0"/>
              <a:t>internet, telefone, contratação de motoristas, vigilância, limpeza etc.</a:t>
            </a:r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2000" dirty="0" smtClean="0"/>
              <a:t>Realizar pesquisas de satisfação e caso existam pesquisas que contenham um grau de insatisfação muito elevado pelo público usuário, não há </a:t>
            </a:r>
            <a:r>
              <a:rPr lang="pt-BR" sz="2000" b="1" dirty="0" smtClean="0"/>
              <a:t>justificativa aceitável</a:t>
            </a:r>
            <a:r>
              <a:rPr lang="pt-BR" sz="2000" dirty="0" smtClean="0"/>
              <a:t> para continuidade da contratação.(grifo nosso).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33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2517</TotalTime>
  <Words>1000</Words>
  <Application>Microsoft Office PowerPoint</Application>
  <PresentationFormat>Personalizar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Facetado</vt:lpstr>
      <vt:lpstr>Apresentação do PowerPoint</vt:lpstr>
      <vt:lpstr>              Ferramentas de gestão</vt:lpstr>
      <vt:lpstr>Analise SWOT (FOFA) a ser realizada nos departamentos de administração.</vt:lpstr>
      <vt:lpstr>Apresentação do PowerPoint</vt:lpstr>
      <vt:lpstr>PADRONIZAÇÃO NOS PROCESSOS ADMINISTRATIVOS</vt:lpstr>
      <vt:lpstr>Definição</vt:lpstr>
      <vt:lpstr>Como deve ser feita a padronização?</vt:lpstr>
      <vt:lpstr>Exemplo de planilha para executar plano de ação.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modelos da in 05 de 26 de maio de 2017</vt:lpstr>
      <vt:lpstr>Apresentação do PowerPoint</vt:lpstr>
      <vt:lpstr>CASO CONCRETO</vt:lpstr>
      <vt:lpstr>POR QUE TEMOS O DEVER PADRONIZAR PROCESSOS E REALIZAR ESTUDOS INTERNOS PARA DEFINIR OS PONTOS FRACOS E FORTES NA ADMINISTRAÇÃO?</vt:lpstr>
      <vt:lpstr>Apresentação do PowerPoint</vt:lpstr>
      <vt:lpstr>CONTROLE DE SALDO</vt:lpstr>
      <vt:lpstr>   Convocação para reunião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</dc:title>
  <dc:creator>Lucélia</dc:creator>
  <cp:lastModifiedBy>Regina Ferreira Lopes</cp:lastModifiedBy>
  <cp:revision>171</cp:revision>
  <cp:lastPrinted>2018-04-09T17:57:41Z</cp:lastPrinted>
  <dcterms:created xsi:type="dcterms:W3CDTF">2018-03-27T09:10:12Z</dcterms:created>
  <dcterms:modified xsi:type="dcterms:W3CDTF">2018-04-13T15:21:54Z</dcterms:modified>
</cp:coreProperties>
</file>